
<file path=[Content_Types].xml><?xml version="1.0" encoding="utf-8"?>
<Types xmlns="http://schemas.openxmlformats.org/package/2006/content-types">
  <Default Extension="emf" ContentType="image/x-emf"/>
  <Default Extension="fntdata" ContentType="application/x-fontdat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12"/>
  </p:notesMasterIdLst>
  <p:sldIdLst>
    <p:sldId id="376" r:id="rId5"/>
    <p:sldId id="389" r:id="rId6"/>
    <p:sldId id="356" r:id="rId7"/>
    <p:sldId id="358" r:id="rId8"/>
    <p:sldId id="386" r:id="rId9"/>
    <p:sldId id="390" r:id="rId10"/>
    <p:sldId id="388" r:id="rId11"/>
  </p:sldIdLst>
  <p:sldSz cx="12192000" cy="6858000"/>
  <p:notesSz cx="7010400" cy="9296400"/>
  <p:embeddedFontLst>
    <p:embeddedFont>
      <p:font typeface="Arial Narrow" panose="020B0606020202030204" pitchFamily="34" charset="0"/>
      <p:regular r:id="rId13"/>
      <p:bold r:id="rId14"/>
      <p:italic r:id="rId15"/>
      <p:boldItalic r:id="rId16"/>
    </p:embeddedFont>
    <p:embeddedFont>
      <p:font typeface="Roboto Condensed" panose="02000000000000000000" pitchFamily="2" charset="0"/>
      <p:regular r:id="rId17"/>
      <p:bold r:id="rId18"/>
      <p:italic r:id="rId19"/>
      <p:boldItalic r:id="rId20"/>
    </p:embeddedFont>
    <p:embeddedFont>
      <p:font typeface="Roboto Medium" panose="02000000000000000000" pitchFamily="2" charset="0"/>
      <p:regular r:id="rId21"/>
      <p:italic r:id="rId22"/>
    </p:embeddedFont>
    <p:embeddedFont>
      <p:font typeface="Russo One"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3E35"/>
    <a:srgbClr val="6464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8F2C17-D198-48B9-9C29-315C9AA9FA79}" v="55" dt="2024-02-09T17:26:39.3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69"/>
    <p:restoredTop sz="96327"/>
  </p:normalViewPr>
  <p:slideViewPr>
    <p:cSldViewPr snapToGrid="0">
      <p:cViewPr varScale="1">
        <p:scale>
          <a:sx n="88" d="100"/>
          <a:sy n="88" d="100"/>
        </p:scale>
        <p:origin x="273" y="5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9.fntdata"/><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font" Target="fonts/font3.fntdata"/><Relationship Id="rId23" Type="http://schemas.openxmlformats.org/officeDocument/2006/relationships/font" Target="fonts/font11.fntdata"/><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6864B8E-8D21-480E-8410-BA8096DBFD5C}" type="datetimeFigureOut">
              <a:rPr lang="en-US" smtClean="0"/>
              <a:t>11/19/2025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72BAEF1-D9F6-4E24-B730-1D90C0BF9C24}" type="slidenum">
              <a:rPr lang="en-US" smtClean="0"/>
              <a:t>‹#›</a:t>
            </a:fld>
            <a:endParaRPr lang="en-US"/>
          </a:p>
        </p:txBody>
      </p:sp>
    </p:spTree>
    <p:extLst>
      <p:ext uri="{BB962C8B-B14F-4D97-AF65-F5344CB8AC3E}">
        <p14:creationId xmlns:p14="http://schemas.microsoft.com/office/powerpoint/2010/main" val="1673022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2BAEF1-D9F6-4E24-B730-1D90C0BF9C24}" type="slidenum">
              <a:rPr lang="en-US" smtClean="0"/>
              <a:t>1</a:t>
            </a:fld>
            <a:endParaRPr lang="en-US"/>
          </a:p>
        </p:txBody>
      </p:sp>
    </p:spTree>
    <p:extLst>
      <p:ext uri="{BB962C8B-B14F-4D97-AF65-F5344CB8AC3E}">
        <p14:creationId xmlns:p14="http://schemas.microsoft.com/office/powerpoint/2010/main" val="3723211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2BAEF1-D9F6-4E24-B730-1D90C0BF9C24}" type="slidenum">
              <a:rPr lang="en-US" smtClean="0"/>
              <a:t>2</a:t>
            </a:fld>
            <a:endParaRPr lang="en-US"/>
          </a:p>
        </p:txBody>
      </p:sp>
    </p:spTree>
    <p:extLst>
      <p:ext uri="{BB962C8B-B14F-4D97-AF65-F5344CB8AC3E}">
        <p14:creationId xmlns:p14="http://schemas.microsoft.com/office/powerpoint/2010/main" val="1469722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2BAEF1-D9F6-4E24-B730-1D90C0BF9C24}" type="slidenum">
              <a:rPr lang="en-US" smtClean="0"/>
              <a:t>3</a:t>
            </a:fld>
            <a:endParaRPr lang="en-US"/>
          </a:p>
        </p:txBody>
      </p:sp>
    </p:spTree>
    <p:extLst>
      <p:ext uri="{BB962C8B-B14F-4D97-AF65-F5344CB8AC3E}">
        <p14:creationId xmlns:p14="http://schemas.microsoft.com/office/powerpoint/2010/main" val="1860923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2BAEF1-D9F6-4E24-B730-1D90C0BF9C24}" type="slidenum">
              <a:rPr lang="en-US" smtClean="0"/>
              <a:t>7</a:t>
            </a:fld>
            <a:endParaRPr lang="en-US"/>
          </a:p>
        </p:txBody>
      </p:sp>
    </p:spTree>
    <p:extLst>
      <p:ext uri="{BB962C8B-B14F-4D97-AF65-F5344CB8AC3E}">
        <p14:creationId xmlns:p14="http://schemas.microsoft.com/office/powerpoint/2010/main" val="2508005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B3F90-0C32-9ED1-79AF-3BFB705E20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4676C9-A8EC-2B04-4F40-77007D4031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B174DD-8180-51E1-C910-5E217263D3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21CC13-E55D-DE08-8CCA-9B426E638D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99D99-2AF5-16F6-FBCC-FC2A8B815A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0EDD70-DAEE-EC9C-5FBC-1F4898F0F6D3}"/>
              </a:ext>
            </a:extLst>
          </p:cNvPr>
          <p:cNvSpPr>
            <a:spLocks noGrp="1"/>
          </p:cNvSpPr>
          <p:nvPr>
            <p:ph type="dt" sz="half" idx="10"/>
          </p:nvPr>
        </p:nvSpPr>
        <p:spPr/>
        <p:txBody>
          <a:bodyPr/>
          <a:lstStyle/>
          <a:p>
            <a:fld id="{8A88972B-E0D5-422C-BF81-564B38AD8AE7}" type="datetimeFigureOut">
              <a:rPr lang="en-US" smtClean="0"/>
              <a:t>11/19/2025</a:t>
            </a:fld>
            <a:endParaRPr lang="en-US"/>
          </a:p>
        </p:txBody>
      </p:sp>
      <p:sp>
        <p:nvSpPr>
          <p:cNvPr id="8" name="Footer Placeholder 7">
            <a:extLst>
              <a:ext uri="{FF2B5EF4-FFF2-40B4-BE49-F238E27FC236}">
                <a16:creationId xmlns:a16="http://schemas.microsoft.com/office/drawing/2014/main" id="{5BC31013-8477-7319-4F48-D320ED1E39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7FEEC4-02A7-4DC4-9EB0-139E517F7857}"/>
              </a:ext>
            </a:extLst>
          </p:cNvPr>
          <p:cNvSpPr>
            <a:spLocks noGrp="1"/>
          </p:cNvSpPr>
          <p:nvPr>
            <p:ph type="sldNum" sz="quarter" idx="12"/>
          </p:nvPr>
        </p:nvSpPr>
        <p:spPr/>
        <p:txBody>
          <a:bodyPr/>
          <a:lstStyle/>
          <a:p>
            <a:fld id="{8D17C89F-3D15-4C76-B0A1-8A7130FEEC07}" type="slidenum">
              <a:rPr lang="en-US" smtClean="0"/>
              <a:t>‹#›</a:t>
            </a:fld>
            <a:endParaRPr lang="en-US"/>
          </a:p>
        </p:txBody>
      </p:sp>
    </p:spTree>
    <p:extLst>
      <p:ext uri="{BB962C8B-B14F-4D97-AF65-F5344CB8AC3E}">
        <p14:creationId xmlns:p14="http://schemas.microsoft.com/office/powerpoint/2010/main" val="864448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AC71B-5562-D619-1D90-F8C75F7081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DECFB9-2520-A135-1E5F-7912C449EE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E1008C-DAC1-0E27-A67A-8BE54C36AD35}"/>
              </a:ext>
            </a:extLst>
          </p:cNvPr>
          <p:cNvSpPr>
            <a:spLocks noGrp="1"/>
          </p:cNvSpPr>
          <p:nvPr>
            <p:ph type="dt" sz="half" idx="10"/>
          </p:nvPr>
        </p:nvSpPr>
        <p:spPr/>
        <p:txBody>
          <a:bodyPr/>
          <a:lstStyle/>
          <a:p>
            <a:fld id="{8A88972B-E0D5-422C-BF81-564B38AD8AE7}" type="datetimeFigureOut">
              <a:rPr lang="en-US" smtClean="0"/>
              <a:t>11/19/2025</a:t>
            </a:fld>
            <a:endParaRPr lang="en-US"/>
          </a:p>
        </p:txBody>
      </p:sp>
      <p:sp>
        <p:nvSpPr>
          <p:cNvPr id="5" name="Footer Placeholder 4">
            <a:extLst>
              <a:ext uri="{FF2B5EF4-FFF2-40B4-BE49-F238E27FC236}">
                <a16:creationId xmlns:a16="http://schemas.microsoft.com/office/drawing/2014/main" id="{0A8E7190-CAA4-B0D6-9107-7F5A8304A2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D1B1E3-4C9A-E9F7-A248-D779157FF7EE}"/>
              </a:ext>
            </a:extLst>
          </p:cNvPr>
          <p:cNvSpPr>
            <a:spLocks noGrp="1"/>
          </p:cNvSpPr>
          <p:nvPr>
            <p:ph type="sldNum" sz="quarter" idx="12"/>
          </p:nvPr>
        </p:nvSpPr>
        <p:spPr/>
        <p:txBody>
          <a:bodyPr/>
          <a:lstStyle/>
          <a:p>
            <a:fld id="{8D17C89F-3D15-4C76-B0A1-8A7130FEEC07}" type="slidenum">
              <a:rPr lang="en-US" smtClean="0"/>
              <a:t>‹#›</a:t>
            </a:fld>
            <a:endParaRPr lang="en-US"/>
          </a:p>
        </p:txBody>
      </p:sp>
    </p:spTree>
    <p:extLst>
      <p:ext uri="{BB962C8B-B14F-4D97-AF65-F5344CB8AC3E}">
        <p14:creationId xmlns:p14="http://schemas.microsoft.com/office/powerpoint/2010/main" val="4108839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29059-6036-05BA-A21D-7736689FC1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3DCC9A-D1B0-3CD6-2949-27A27F3059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AFA6D3-9AC3-A271-4E75-B18368C634EA}"/>
              </a:ext>
            </a:extLst>
          </p:cNvPr>
          <p:cNvSpPr>
            <a:spLocks noGrp="1"/>
          </p:cNvSpPr>
          <p:nvPr>
            <p:ph type="dt" sz="half" idx="10"/>
          </p:nvPr>
        </p:nvSpPr>
        <p:spPr/>
        <p:txBody>
          <a:bodyPr/>
          <a:lstStyle/>
          <a:p>
            <a:fld id="{8A88972B-E0D5-422C-BF81-564B38AD8AE7}" type="datetimeFigureOut">
              <a:rPr lang="en-US" smtClean="0"/>
              <a:t>11/19/2025</a:t>
            </a:fld>
            <a:endParaRPr lang="en-US"/>
          </a:p>
        </p:txBody>
      </p:sp>
      <p:sp>
        <p:nvSpPr>
          <p:cNvPr id="5" name="Footer Placeholder 4">
            <a:extLst>
              <a:ext uri="{FF2B5EF4-FFF2-40B4-BE49-F238E27FC236}">
                <a16:creationId xmlns:a16="http://schemas.microsoft.com/office/drawing/2014/main" id="{DC0875A7-E323-7AE5-1809-3399E6D13A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0C4377-3061-F076-2F88-56E0A6AB4A39}"/>
              </a:ext>
            </a:extLst>
          </p:cNvPr>
          <p:cNvSpPr>
            <a:spLocks noGrp="1"/>
          </p:cNvSpPr>
          <p:nvPr>
            <p:ph type="sldNum" sz="quarter" idx="12"/>
          </p:nvPr>
        </p:nvSpPr>
        <p:spPr/>
        <p:txBody>
          <a:bodyPr/>
          <a:lstStyle/>
          <a:p>
            <a:fld id="{8D17C89F-3D15-4C76-B0A1-8A7130FEEC07}" type="slidenum">
              <a:rPr lang="en-US" smtClean="0"/>
              <a:t>‹#›</a:t>
            </a:fld>
            <a:endParaRPr lang="en-US"/>
          </a:p>
        </p:txBody>
      </p:sp>
    </p:spTree>
    <p:extLst>
      <p:ext uri="{BB962C8B-B14F-4D97-AF65-F5344CB8AC3E}">
        <p14:creationId xmlns:p14="http://schemas.microsoft.com/office/powerpoint/2010/main" val="12743111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8291DE-A6D5-240C-FD0F-EBCD1490BD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3CFA3F-90EB-949D-8E07-E662C92B25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F4275A-7765-64BF-B599-158683A06E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88972B-E0D5-422C-BF81-564B38AD8AE7}" type="datetimeFigureOut">
              <a:rPr lang="en-US" smtClean="0"/>
              <a:t>11/19/2025</a:t>
            </a:fld>
            <a:endParaRPr lang="en-US"/>
          </a:p>
        </p:txBody>
      </p:sp>
      <p:sp>
        <p:nvSpPr>
          <p:cNvPr id="5" name="Footer Placeholder 4">
            <a:extLst>
              <a:ext uri="{FF2B5EF4-FFF2-40B4-BE49-F238E27FC236}">
                <a16:creationId xmlns:a16="http://schemas.microsoft.com/office/drawing/2014/main" id="{EEDEFC50-D016-81E1-8108-5875D84F87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4848FD-2274-24F2-5A7C-13E31B0409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17C89F-3D15-4C76-B0A1-8A7130FEEC07}" type="slidenum">
              <a:rPr lang="en-US" smtClean="0"/>
              <a:t>‹#›</a:t>
            </a:fld>
            <a:endParaRPr lang="en-US"/>
          </a:p>
        </p:txBody>
      </p:sp>
    </p:spTree>
    <p:extLst>
      <p:ext uri="{BB962C8B-B14F-4D97-AF65-F5344CB8AC3E}">
        <p14:creationId xmlns:p14="http://schemas.microsoft.com/office/powerpoint/2010/main" val="3777574522"/>
      </p:ext>
    </p:extLst>
  </p:cSld>
  <p:clrMap bg1="lt1" tx1="dk1" bg2="lt2" tx2="dk2" accent1="accent1" accent2="accent2" accent3="accent3" accent4="accent4" accent5="accent5" accent6="accent6" hlink="hlink" folHlink="folHlink"/>
  <p:sldLayoutIdLst>
    <p:sldLayoutId id="2147483653" r:id="rId1"/>
    <p:sldLayoutId id="2147483661" r:id="rId2"/>
    <p:sldLayoutId id="214748364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2AD39F-DC27-C8ED-5128-E15CC9176B95}"/>
              </a:ext>
            </a:extLst>
          </p:cNvPr>
          <p:cNvSpPr txBox="1"/>
          <p:nvPr/>
        </p:nvSpPr>
        <p:spPr>
          <a:xfrm>
            <a:off x="241300" y="5232400"/>
            <a:ext cx="11950700" cy="707886"/>
          </a:xfrm>
          <a:prstGeom prst="rect">
            <a:avLst/>
          </a:prstGeom>
          <a:noFill/>
        </p:spPr>
        <p:txBody>
          <a:bodyPr wrap="square" rtlCol="0">
            <a:spAutoFit/>
          </a:bodyPr>
          <a:lstStyle/>
          <a:p>
            <a:pPr algn="ctr"/>
            <a:r>
              <a:rPr lang="en-US" sz="4000" dirty="0">
                <a:solidFill>
                  <a:schemeClr val="bg1"/>
                </a:solidFill>
                <a:latin typeface="Russo One" panose="02000503050000020004" pitchFamily="2" charset="0"/>
              </a:rPr>
              <a:t>ENTER TEXT HERE</a:t>
            </a:r>
          </a:p>
        </p:txBody>
      </p:sp>
      <p:pic>
        <p:nvPicPr>
          <p:cNvPr id="3" name="Picture 2" descr="A close-up of a logo&#10;&#10;Description automatically generated">
            <a:extLst>
              <a:ext uri="{FF2B5EF4-FFF2-40B4-BE49-F238E27FC236}">
                <a16:creationId xmlns:a16="http://schemas.microsoft.com/office/drawing/2014/main" id="{8F349271-D4FA-A055-AE03-93C9EF3B9C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80634DC-7BB0-D58C-70B6-6892A18761E2}"/>
              </a:ext>
            </a:extLst>
          </p:cNvPr>
          <p:cNvSpPr txBox="1"/>
          <p:nvPr/>
        </p:nvSpPr>
        <p:spPr>
          <a:xfrm>
            <a:off x="0" y="5586343"/>
            <a:ext cx="12192000" cy="646331"/>
          </a:xfrm>
          <a:prstGeom prst="rect">
            <a:avLst/>
          </a:prstGeom>
          <a:noFill/>
        </p:spPr>
        <p:txBody>
          <a:bodyPr wrap="square" rtlCol="0">
            <a:spAutoFit/>
          </a:bodyPr>
          <a:lstStyle/>
          <a:p>
            <a:pPr algn="ctr"/>
            <a:r>
              <a:rPr lang="en-US" sz="3600" spc="300" dirty="0">
                <a:solidFill>
                  <a:schemeClr val="bg1"/>
                </a:solidFill>
                <a:latin typeface="Russo One" panose="02000503050000020004" pitchFamily="2" charset="0"/>
              </a:rPr>
              <a:t>Where is my Key?</a:t>
            </a:r>
          </a:p>
        </p:txBody>
      </p:sp>
    </p:spTree>
    <p:extLst>
      <p:ext uri="{BB962C8B-B14F-4D97-AF65-F5344CB8AC3E}">
        <p14:creationId xmlns:p14="http://schemas.microsoft.com/office/powerpoint/2010/main" val="2228617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2AD39F-DC27-C8ED-5128-E15CC9176B95}"/>
              </a:ext>
            </a:extLst>
          </p:cNvPr>
          <p:cNvSpPr txBox="1"/>
          <p:nvPr/>
        </p:nvSpPr>
        <p:spPr>
          <a:xfrm>
            <a:off x="241300" y="5232400"/>
            <a:ext cx="11950700" cy="707886"/>
          </a:xfrm>
          <a:prstGeom prst="rect">
            <a:avLst/>
          </a:prstGeom>
          <a:noFill/>
        </p:spPr>
        <p:txBody>
          <a:bodyPr wrap="square" rtlCol="0">
            <a:spAutoFit/>
          </a:bodyPr>
          <a:lstStyle/>
          <a:p>
            <a:pPr algn="ctr"/>
            <a:r>
              <a:rPr lang="en-US" sz="4000" dirty="0">
                <a:solidFill>
                  <a:schemeClr val="bg1"/>
                </a:solidFill>
                <a:latin typeface="Russo One" panose="02000503050000020004" pitchFamily="2" charset="0"/>
              </a:rPr>
              <a:t>ENTER TEXT HERE</a:t>
            </a:r>
          </a:p>
        </p:txBody>
      </p:sp>
      <p:sp>
        <p:nvSpPr>
          <p:cNvPr id="4" name="TextBox 3">
            <a:extLst>
              <a:ext uri="{FF2B5EF4-FFF2-40B4-BE49-F238E27FC236}">
                <a16:creationId xmlns:a16="http://schemas.microsoft.com/office/drawing/2014/main" id="{480634DC-7BB0-D58C-70B6-6892A18761E2}"/>
              </a:ext>
            </a:extLst>
          </p:cNvPr>
          <p:cNvSpPr txBox="1"/>
          <p:nvPr/>
        </p:nvSpPr>
        <p:spPr>
          <a:xfrm>
            <a:off x="0" y="5586343"/>
            <a:ext cx="12192000" cy="646331"/>
          </a:xfrm>
          <a:prstGeom prst="rect">
            <a:avLst/>
          </a:prstGeom>
          <a:noFill/>
        </p:spPr>
        <p:txBody>
          <a:bodyPr wrap="square" rtlCol="0">
            <a:spAutoFit/>
          </a:bodyPr>
          <a:lstStyle/>
          <a:p>
            <a:pPr algn="ctr"/>
            <a:r>
              <a:rPr lang="en-US" sz="3600" spc="300" dirty="0">
                <a:solidFill>
                  <a:schemeClr val="bg1"/>
                </a:solidFill>
                <a:latin typeface="Russo One" panose="02000503050000020004" pitchFamily="2" charset="0"/>
              </a:rPr>
              <a:t>THANK YOU VERY MUCH!</a:t>
            </a:r>
          </a:p>
        </p:txBody>
      </p:sp>
      <p:pic>
        <p:nvPicPr>
          <p:cNvPr id="10" name="Picture 9" descr="A trailer with a white and black trailer&#10;&#10;Description automatically generated">
            <a:extLst>
              <a:ext uri="{FF2B5EF4-FFF2-40B4-BE49-F238E27FC236}">
                <a16:creationId xmlns:a16="http://schemas.microsoft.com/office/drawing/2014/main" id="{A02C5B52-1FD8-A41B-1E8F-A65CF3DA6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A30E6A8D-7521-B934-F6AC-4865EC09E3B6}"/>
              </a:ext>
            </a:extLst>
          </p:cNvPr>
          <p:cNvSpPr txBox="1"/>
          <p:nvPr/>
        </p:nvSpPr>
        <p:spPr>
          <a:xfrm>
            <a:off x="7130473" y="3806747"/>
            <a:ext cx="4479637" cy="954107"/>
          </a:xfrm>
          <a:prstGeom prst="rect">
            <a:avLst/>
          </a:prstGeom>
          <a:noFill/>
        </p:spPr>
        <p:txBody>
          <a:bodyPr wrap="square" rtlCol="0">
            <a:spAutoFit/>
          </a:bodyPr>
          <a:lstStyle/>
          <a:p>
            <a:pPr algn="r"/>
            <a:r>
              <a:rPr lang="en-US" sz="2800" dirty="0">
                <a:latin typeface="Russo One" panose="02000503050000020004" pitchFamily="2" charset="0"/>
              </a:rPr>
              <a:t>Support</a:t>
            </a:r>
          </a:p>
          <a:p>
            <a:pPr algn="r"/>
            <a:r>
              <a:rPr lang="en-US" sz="2800" dirty="0">
                <a:latin typeface="Russo One" panose="02000503050000020004" pitchFamily="2" charset="0"/>
              </a:rPr>
              <a:t>(562) 450-3570 x3</a:t>
            </a:r>
          </a:p>
        </p:txBody>
      </p:sp>
    </p:spTree>
    <p:extLst>
      <p:ext uri="{BB962C8B-B14F-4D97-AF65-F5344CB8AC3E}">
        <p14:creationId xmlns:p14="http://schemas.microsoft.com/office/powerpoint/2010/main" val="4265148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white photo of a building&#10;&#10;Description automatically generated">
            <a:extLst>
              <a:ext uri="{FF2B5EF4-FFF2-40B4-BE49-F238E27FC236}">
                <a16:creationId xmlns:a16="http://schemas.microsoft.com/office/drawing/2014/main" id="{7CBC11E4-AD27-596E-5CDA-11C19EE1F5EF}"/>
              </a:ext>
            </a:extLst>
          </p:cNvPr>
          <p:cNvPicPr>
            <a:picLocks noChangeAspect="1"/>
          </p:cNvPicPr>
          <p:nvPr/>
        </p:nvPicPr>
        <p:blipFill>
          <a:blip r:embed="rId3"/>
          <a:stretch>
            <a:fillRect/>
          </a:stretch>
        </p:blipFill>
        <p:spPr>
          <a:xfrm>
            <a:off x="0" y="10510"/>
            <a:ext cx="12191999" cy="6863735"/>
          </a:xfrm>
          <a:prstGeom prst="rect">
            <a:avLst/>
          </a:prstGeom>
        </p:spPr>
      </p:pic>
      <p:sp>
        <p:nvSpPr>
          <p:cNvPr id="5" name="TextBox 4">
            <a:extLst>
              <a:ext uri="{FF2B5EF4-FFF2-40B4-BE49-F238E27FC236}">
                <a16:creationId xmlns:a16="http://schemas.microsoft.com/office/drawing/2014/main" id="{0D9BFD97-EB96-2F3B-495D-91F875690CBE}"/>
              </a:ext>
            </a:extLst>
          </p:cNvPr>
          <p:cNvSpPr txBox="1"/>
          <p:nvPr/>
        </p:nvSpPr>
        <p:spPr>
          <a:xfrm>
            <a:off x="3920434" y="408608"/>
            <a:ext cx="596347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dirty="0">
                <a:solidFill>
                  <a:schemeClr val="bg1"/>
                </a:solidFill>
                <a:latin typeface="Russo One" panose="02000503050000020004" pitchFamily="2" charset="0"/>
                <a:ea typeface="+mn-lt"/>
                <a:cs typeface="+mn-lt"/>
              </a:rPr>
              <a:t>Agenda</a:t>
            </a:r>
            <a:endParaRPr lang="en-US" sz="4800" dirty="0">
              <a:solidFill>
                <a:schemeClr val="bg1"/>
              </a:solidFill>
              <a:latin typeface="Russo One" panose="02000503050000020004" pitchFamily="2" charset="0"/>
              <a:ea typeface="Roboto Condensed"/>
              <a:cs typeface="Calibri"/>
            </a:endParaRPr>
          </a:p>
        </p:txBody>
      </p:sp>
      <p:sp>
        <p:nvSpPr>
          <p:cNvPr id="2" name="Rectangle 1">
            <a:extLst>
              <a:ext uri="{FF2B5EF4-FFF2-40B4-BE49-F238E27FC236}">
                <a16:creationId xmlns:a16="http://schemas.microsoft.com/office/drawing/2014/main" id="{EBB644A9-D8FE-FC19-1068-FA5416729890}"/>
              </a:ext>
            </a:extLst>
          </p:cNvPr>
          <p:cNvSpPr/>
          <p:nvPr/>
        </p:nvSpPr>
        <p:spPr>
          <a:xfrm>
            <a:off x="3920434" y="1187053"/>
            <a:ext cx="5360200" cy="10510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TextBox 5">
            <a:extLst>
              <a:ext uri="{FF2B5EF4-FFF2-40B4-BE49-F238E27FC236}">
                <a16:creationId xmlns:a16="http://schemas.microsoft.com/office/drawing/2014/main" id="{980521E4-A0F5-EBF3-9A6E-2F2B18857F4B}"/>
              </a:ext>
            </a:extLst>
          </p:cNvPr>
          <p:cNvSpPr txBox="1"/>
          <p:nvPr/>
        </p:nvSpPr>
        <p:spPr>
          <a:xfrm>
            <a:off x="4152536" y="1495870"/>
            <a:ext cx="3396707" cy="461665"/>
          </a:xfrm>
          <a:prstGeom prst="rect">
            <a:avLst/>
          </a:prstGeom>
          <a:noFill/>
        </p:spPr>
        <p:txBody>
          <a:bodyPr wrap="square" rtlCol="0">
            <a:spAutoFit/>
          </a:bodyPr>
          <a:lstStyle/>
          <a:p>
            <a:r>
              <a:rPr lang="en-US" sz="2400" dirty="0">
                <a:solidFill>
                  <a:schemeClr val="bg1"/>
                </a:solidFill>
                <a:latin typeface="Arial Narrow" panose="020B0604020202020204" pitchFamily="34" charset="0"/>
                <a:cs typeface="Arial Narrow" panose="020B0604020202020204" pitchFamily="34" charset="0"/>
              </a:rPr>
              <a:t>AIRMAN® Generators Keys</a:t>
            </a:r>
          </a:p>
        </p:txBody>
      </p:sp>
      <p:sp>
        <p:nvSpPr>
          <p:cNvPr id="7" name="Rectangle 6">
            <a:extLst>
              <a:ext uri="{FF2B5EF4-FFF2-40B4-BE49-F238E27FC236}">
                <a16:creationId xmlns:a16="http://schemas.microsoft.com/office/drawing/2014/main" id="{FB1653A4-B3B9-20F2-0CDD-6EA32D036416}"/>
              </a:ext>
            </a:extLst>
          </p:cNvPr>
          <p:cNvSpPr/>
          <p:nvPr/>
        </p:nvSpPr>
        <p:spPr>
          <a:xfrm>
            <a:off x="3952552" y="1518345"/>
            <a:ext cx="95854" cy="377635"/>
          </a:xfrm>
          <a:prstGeom prst="rect">
            <a:avLst/>
          </a:prstGeom>
          <a:solidFill>
            <a:srgbClr val="EF3E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083B3B6-AC3E-C44E-471C-AFC16E148B50}"/>
              </a:ext>
            </a:extLst>
          </p:cNvPr>
          <p:cNvSpPr txBox="1"/>
          <p:nvPr/>
        </p:nvSpPr>
        <p:spPr>
          <a:xfrm>
            <a:off x="4152536" y="2122169"/>
            <a:ext cx="3538221" cy="461665"/>
          </a:xfrm>
          <a:prstGeom prst="rect">
            <a:avLst/>
          </a:prstGeom>
          <a:noFill/>
        </p:spPr>
        <p:txBody>
          <a:bodyPr wrap="square" rtlCol="0">
            <a:spAutoFit/>
          </a:bodyPr>
          <a:lstStyle/>
          <a:p>
            <a:r>
              <a:rPr lang="en-US" sz="2400" dirty="0">
                <a:solidFill>
                  <a:schemeClr val="bg1"/>
                </a:solidFill>
                <a:latin typeface="Arial Narrow" panose="020B0604020202020204" pitchFamily="34" charset="0"/>
                <a:cs typeface="Arial Narrow" panose="020B0604020202020204" pitchFamily="34" charset="0"/>
              </a:rPr>
              <a:t>AIRMAN® Compressors Keys</a:t>
            </a:r>
          </a:p>
        </p:txBody>
      </p:sp>
      <p:sp>
        <p:nvSpPr>
          <p:cNvPr id="21" name="Rectangle 20">
            <a:extLst>
              <a:ext uri="{FF2B5EF4-FFF2-40B4-BE49-F238E27FC236}">
                <a16:creationId xmlns:a16="http://schemas.microsoft.com/office/drawing/2014/main" id="{15C0C74C-3AAA-264F-6167-3B2245AEEB63}"/>
              </a:ext>
            </a:extLst>
          </p:cNvPr>
          <p:cNvSpPr/>
          <p:nvPr/>
        </p:nvSpPr>
        <p:spPr>
          <a:xfrm>
            <a:off x="3952552" y="2144644"/>
            <a:ext cx="95854" cy="377635"/>
          </a:xfrm>
          <a:prstGeom prst="rect">
            <a:avLst/>
          </a:prstGeom>
          <a:solidFill>
            <a:srgbClr val="EF3E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6495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white photo of a building&#10;&#10;Description automatically generated">
            <a:extLst>
              <a:ext uri="{FF2B5EF4-FFF2-40B4-BE49-F238E27FC236}">
                <a16:creationId xmlns:a16="http://schemas.microsoft.com/office/drawing/2014/main" id="{7CBC11E4-AD27-596E-5CDA-11C19EE1F5EF}"/>
              </a:ext>
            </a:extLst>
          </p:cNvPr>
          <p:cNvPicPr>
            <a:picLocks noChangeAspect="1"/>
          </p:cNvPicPr>
          <p:nvPr/>
        </p:nvPicPr>
        <p:blipFill>
          <a:blip r:embed="rId2"/>
          <a:stretch>
            <a:fillRect/>
          </a:stretch>
        </p:blipFill>
        <p:spPr>
          <a:xfrm>
            <a:off x="1" y="0"/>
            <a:ext cx="12191999" cy="6863735"/>
          </a:xfrm>
          <a:prstGeom prst="rect">
            <a:avLst/>
          </a:prstGeom>
        </p:spPr>
      </p:pic>
      <p:sp>
        <p:nvSpPr>
          <p:cNvPr id="2" name="TextBox 1">
            <a:extLst>
              <a:ext uri="{FF2B5EF4-FFF2-40B4-BE49-F238E27FC236}">
                <a16:creationId xmlns:a16="http://schemas.microsoft.com/office/drawing/2014/main" id="{D53C42D1-F212-510E-044F-81F86D1D27D6}"/>
              </a:ext>
            </a:extLst>
          </p:cNvPr>
          <p:cNvSpPr txBox="1"/>
          <p:nvPr/>
        </p:nvSpPr>
        <p:spPr>
          <a:xfrm>
            <a:off x="4442604" y="2136337"/>
            <a:ext cx="6970143" cy="1600438"/>
          </a:xfrm>
          <a:prstGeom prst="rect">
            <a:avLst/>
          </a:prstGeom>
          <a:noFill/>
        </p:spPr>
        <p:txBody>
          <a:bodyPr wrap="square" rtlCol="0">
            <a:spAutoFit/>
          </a:bodyPr>
          <a:lstStyle/>
          <a:p>
            <a:r>
              <a:rPr lang="en-US" sz="2000" dirty="0">
                <a:solidFill>
                  <a:schemeClr val="bg1"/>
                </a:solidFill>
              </a:rPr>
              <a:t>Your new unit from ANA will have a separate key, under red tape, there will be examples for each unit and sizes. When this key is used it will give access to the sets of keys in your unit's manual compartment.</a:t>
            </a:r>
          </a:p>
          <a:p>
            <a:endParaRPr lang="en-US" dirty="0">
              <a:solidFill>
                <a:schemeClr val="bg1"/>
              </a:solidFill>
            </a:endParaRPr>
          </a:p>
        </p:txBody>
      </p:sp>
      <p:sp>
        <p:nvSpPr>
          <p:cNvPr id="3" name="TextBox 2">
            <a:extLst>
              <a:ext uri="{FF2B5EF4-FFF2-40B4-BE49-F238E27FC236}">
                <a16:creationId xmlns:a16="http://schemas.microsoft.com/office/drawing/2014/main" id="{E54AECA5-3A7A-94DC-A74A-728A78555E41}"/>
              </a:ext>
            </a:extLst>
          </p:cNvPr>
          <p:cNvSpPr txBox="1"/>
          <p:nvPr/>
        </p:nvSpPr>
        <p:spPr>
          <a:xfrm>
            <a:off x="4442604" y="1397480"/>
            <a:ext cx="1293962" cy="461665"/>
          </a:xfrm>
          <a:prstGeom prst="rect">
            <a:avLst/>
          </a:prstGeom>
          <a:noFill/>
        </p:spPr>
        <p:txBody>
          <a:bodyPr wrap="square" rtlCol="0">
            <a:spAutoFit/>
          </a:bodyPr>
          <a:lstStyle/>
          <a:p>
            <a:r>
              <a:rPr lang="en-US" sz="2400" dirty="0">
                <a:solidFill>
                  <a:schemeClr val="bg1"/>
                </a:solidFill>
              </a:rPr>
              <a:t>Notice:</a:t>
            </a:r>
          </a:p>
        </p:txBody>
      </p:sp>
      <p:pic>
        <p:nvPicPr>
          <p:cNvPr id="6" name="Picture 5" descr="A close up of a machine&#10;&#10;Description automatically generated">
            <a:extLst>
              <a:ext uri="{FF2B5EF4-FFF2-40B4-BE49-F238E27FC236}">
                <a16:creationId xmlns:a16="http://schemas.microsoft.com/office/drawing/2014/main" id="{BFCFD492-B12A-00C0-AF8C-BB43D21A16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2604" y="3821350"/>
            <a:ext cx="3524050" cy="2643037"/>
          </a:xfrm>
          <a:prstGeom prst="rect">
            <a:avLst/>
          </a:prstGeom>
        </p:spPr>
      </p:pic>
      <p:pic>
        <p:nvPicPr>
          <p:cNvPr id="8" name="Picture 7" descr="A close up of a machine&#10;&#10;Description automatically generated">
            <a:extLst>
              <a:ext uri="{FF2B5EF4-FFF2-40B4-BE49-F238E27FC236}">
                <a16:creationId xmlns:a16="http://schemas.microsoft.com/office/drawing/2014/main" id="{738DA64C-1589-BEC6-701A-0761DD5435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0469" y="3821350"/>
            <a:ext cx="1982278" cy="2643037"/>
          </a:xfrm>
          <a:prstGeom prst="rect">
            <a:avLst/>
          </a:prstGeom>
        </p:spPr>
      </p:pic>
      <p:sp>
        <p:nvSpPr>
          <p:cNvPr id="5" name="Oval 4">
            <a:extLst>
              <a:ext uri="{FF2B5EF4-FFF2-40B4-BE49-F238E27FC236}">
                <a16:creationId xmlns:a16="http://schemas.microsoft.com/office/drawing/2014/main" id="{504F757D-FBCF-C6F0-BC20-F7D606D7FF2A}"/>
              </a:ext>
            </a:extLst>
          </p:cNvPr>
          <p:cNvSpPr/>
          <p:nvPr/>
        </p:nvSpPr>
        <p:spPr>
          <a:xfrm>
            <a:off x="6522978" y="4421481"/>
            <a:ext cx="1019175" cy="647700"/>
          </a:xfrm>
          <a:prstGeom prst="ellipse">
            <a:avLst/>
          </a:prstGeom>
          <a:noFill/>
          <a:ln w="57150">
            <a:solidFill>
              <a:srgbClr val="EF3E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5DF54C5-665B-8244-821E-20C7E969D31B}"/>
              </a:ext>
            </a:extLst>
          </p:cNvPr>
          <p:cNvSpPr/>
          <p:nvPr/>
        </p:nvSpPr>
        <p:spPr>
          <a:xfrm>
            <a:off x="9774297" y="4628444"/>
            <a:ext cx="1138295" cy="1364074"/>
          </a:xfrm>
          <a:prstGeom prst="ellipse">
            <a:avLst/>
          </a:prstGeom>
          <a:noFill/>
          <a:ln w="57150">
            <a:solidFill>
              <a:srgbClr val="EF3E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0165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red rectangle with a white background&#10;&#10;Description automatically generated">
            <a:extLst>
              <a:ext uri="{FF2B5EF4-FFF2-40B4-BE49-F238E27FC236}">
                <a16:creationId xmlns:a16="http://schemas.microsoft.com/office/drawing/2014/main" id="{F7FF5D63-5ED2-8459-A1E6-C1923D8C19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9F92AC3-A7B1-5E71-E5ED-D1CC11102F84}"/>
              </a:ext>
            </a:extLst>
          </p:cNvPr>
          <p:cNvPicPr>
            <a:picLocks noChangeAspect="1"/>
          </p:cNvPicPr>
          <p:nvPr/>
        </p:nvPicPr>
        <p:blipFill>
          <a:blip r:embed="rId3"/>
          <a:stretch>
            <a:fillRect/>
          </a:stretch>
        </p:blipFill>
        <p:spPr>
          <a:xfrm>
            <a:off x="357331" y="285751"/>
            <a:ext cx="1356014" cy="1176494"/>
          </a:xfrm>
          <a:prstGeom prst="rect">
            <a:avLst/>
          </a:prstGeom>
        </p:spPr>
      </p:pic>
      <p:sp>
        <p:nvSpPr>
          <p:cNvPr id="6" name="TextBox 5">
            <a:extLst>
              <a:ext uri="{FF2B5EF4-FFF2-40B4-BE49-F238E27FC236}">
                <a16:creationId xmlns:a16="http://schemas.microsoft.com/office/drawing/2014/main" id="{BB580D0B-47FB-0DC4-4ACD-09F0892B4374}"/>
              </a:ext>
            </a:extLst>
          </p:cNvPr>
          <p:cNvSpPr txBox="1"/>
          <p:nvPr/>
        </p:nvSpPr>
        <p:spPr>
          <a:xfrm>
            <a:off x="260351" y="1747996"/>
            <a:ext cx="2623128" cy="461665"/>
          </a:xfrm>
          <a:prstGeom prst="rect">
            <a:avLst/>
          </a:prstGeom>
          <a:noFill/>
        </p:spPr>
        <p:txBody>
          <a:bodyPr wrap="square" rtlCol="0">
            <a:spAutoFit/>
          </a:bodyPr>
          <a:lstStyle/>
          <a:p>
            <a:r>
              <a:rPr lang="en-US" sz="2400" dirty="0">
                <a:solidFill>
                  <a:srgbClr val="EF3E35"/>
                </a:solidFill>
                <a:latin typeface="Russo One" panose="02000503050000020004" pitchFamily="2" charset="0"/>
              </a:rPr>
              <a:t>Generators</a:t>
            </a:r>
          </a:p>
        </p:txBody>
      </p:sp>
      <p:sp>
        <p:nvSpPr>
          <p:cNvPr id="7" name="TextBox 6">
            <a:extLst>
              <a:ext uri="{FF2B5EF4-FFF2-40B4-BE49-F238E27FC236}">
                <a16:creationId xmlns:a16="http://schemas.microsoft.com/office/drawing/2014/main" id="{430D77C7-8D03-2DDF-9520-9A7E9C76B176}"/>
              </a:ext>
            </a:extLst>
          </p:cNvPr>
          <p:cNvSpPr txBox="1"/>
          <p:nvPr/>
        </p:nvSpPr>
        <p:spPr>
          <a:xfrm>
            <a:off x="260351" y="2494360"/>
            <a:ext cx="3491346" cy="307777"/>
          </a:xfrm>
          <a:prstGeom prst="rect">
            <a:avLst/>
          </a:prstGeom>
          <a:noFill/>
        </p:spPr>
        <p:txBody>
          <a:bodyPr wrap="square" rtlCol="0">
            <a:spAutoFit/>
          </a:bodyPr>
          <a:lstStyle/>
          <a:p>
            <a:r>
              <a:rPr lang="en-US" sz="1400" kern="1500" spc="80" dirty="0">
                <a:solidFill>
                  <a:schemeClr val="bg2">
                    <a:lumMod val="75000"/>
                  </a:schemeClr>
                </a:solidFill>
                <a:latin typeface="Russo One" panose="02000503050000020004" pitchFamily="2" charset="0"/>
              </a:rPr>
              <a:t>Key locations</a:t>
            </a:r>
          </a:p>
        </p:txBody>
      </p:sp>
      <p:sp>
        <p:nvSpPr>
          <p:cNvPr id="8" name="TextBox 7">
            <a:extLst>
              <a:ext uri="{FF2B5EF4-FFF2-40B4-BE49-F238E27FC236}">
                <a16:creationId xmlns:a16="http://schemas.microsoft.com/office/drawing/2014/main" id="{7B2BF591-E6A9-DD69-269B-5F74D1C43D7D}"/>
              </a:ext>
            </a:extLst>
          </p:cNvPr>
          <p:cNvSpPr txBox="1"/>
          <p:nvPr/>
        </p:nvSpPr>
        <p:spPr>
          <a:xfrm>
            <a:off x="360218" y="3029530"/>
            <a:ext cx="2706255" cy="1384995"/>
          </a:xfrm>
          <a:prstGeom prst="rect">
            <a:avLst/>
          </a:prstGeom>
          <a:noFill/>
        </p:spPr>
        <p:txBody>
          <a:bodyPr wrap="square" rtlCol="0">
            <a:spAutoFit/>
          </a:bodyPr>
          <a:lstStyle/>
          <a:p>
            <a:r>
              <a:rPr lang="en-US" sz="1200" u="none" strike="noStrike" dirty="0">
                <a:solidFill>
                  <a:schemeClr val="bg1"/>
                </a:solidFill>
                <a:effectLst/>
                <a:latin typeface="Roboto Medium" panose="02000000000000000000" pitchFamily="2" charset="0"/>
                <a:ea typeface="Roboto Medium" panose="02000000000000000000" pitchFamily="2" charset="0"/>
                <a:cs typeface="Arial Narrow" panose="020B0604020202020204" pitchFamily="34" charset="0"/>
              </a:rPr>
              <a:t>On the</a:t>
            </a:r>
            <a:r>
              <a:rPr lang="en-US" sz="1200" dirty="0">
                <a:solidFill>
                  <a:schemeClr val="bg1"/>
                </a:solidFill>
                <a:latin typeface="Roboto Medium" panose="02000000000000000000" pitchFamily="2" charset="0"/>
                <a:ea typeface="Roboto Medium" panose="02000000000000000000" pitchFamily="2" charset="0"/>
                <a:cs typeface="Arial Narrow" panose="020B0604020202020204" pitchFamily="34" charset="0"/>
              </a:rPr>
              <a:t> AIRMAN® </a:t>
            </a:r>
            <a:r>
              <a:rPr lang="en-US" sz="1200" u="none" strike="noStrike" dirty="0">
                <a:solidFill>
                  <a:schemeClr val="bg1"/>
                </a:solidFill>
                <a:effectLst/>
                <a:latin typeface="Roboto Medium" panose="02000000000000000000" pitchFamily="2" charset="0"/>
                <a:ea typeface="Roboto Medium" panose="02000000000000000000" pitchFamily="2" charset="0"/>
                <a:cs typeface="Arial Narrow" panose="020B0604020202020204" pitchFamily="34" charset="0"/>
              </a:rPr>
              <a:t>generators the red tape location is always on top of the unit. There will be examples for different size generators. The manual compartment will be located inside the door that gives access to the control panel.</a:t>
            </a:r>
            <a:endParaRPr lang="en-US" sz="1200" dirty="0">
              <a:solidFill>
                <a:schemeClr val="bg1"/>
              </a:solidFill>
              <a:latin typeface="Roboto Medium" panose="02000000000000000000" pitchFamily="2" charset="0"/>
              <a:ea typeface="Roboto Medium" panose="02000000000000000000" pitchFamily="2" charset="0"/>
              <a:cs typeface="Arial Narrow" panose="020B0604020202020204" pitchFamily="34" charset="0"/>
            </a:endParaRPr>
          </a:p>
        </p:txBody>
      </p:sp>
      <p:pic>
        <p:nvPicPr>
          <p:cNvPr id="4" name="Picture 3" descr="A large white box with red writing&#10;&#10;Description automatically generated with medium confidence">
            <a:extLst>
              <a:ext uri="{FF2B5EF4-FFF2-40B4-BE49-F238E27FC236}">
                <a16:creationId xmlns:a16="http://schemas.microsoft.com/office/drawing/2014/main" id="{472D5236-925A-18EA-9793-4FB7D07C27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1695" y="504279"/>
            <a:ext cx="3678180" cy="2758635"/>
          </a:xfrm>
          <a:prstGeom prst="rect">
            <a:avLst/>
          </a:prstGeom>
        </p:spPr>
      </p:pic>
      <p:pic>
        <p:nvPicPr>
          <p:cNvPr id="10" name="Picture 9" descr="A white box with red text&#10;&#10;Description automatically generated">
            <a:extLst>
              <a:ext uri="{FF2B5EF4-FFF2-40B4-BE49-F238E27FC236}">
                <a16:creationId xmlns:a16="http://schemas.microsoft.com/office/drawing/2014/main" id="{6B8ABE51-78F4-42F1-31F0-F3FEDE6FE2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1696" y="3860527"/>
            <a:ext cx="3678179" cy="2758635"/>
          </a:xfrm>
          <a:prstGeom prst="rect">
            <a:avLst/>
          </a:prstGeom>
        </p:spPr>
      </p:pic>
      <p:pic>
        <p:nvPicPr>
          <p:cNvPr id="12" name="Picture 11" descr="A white machine with black text&#10;&#10;Description automatically generated">
            <a:extLst>
              <a:ext uri="{FF2B5EF4-FFF2-40B4-BE49-F238E27FC236}">
                <a16:creationId xmlns:a16="http://schemas.microsoft.com/office/drawing/2014/main" id="{E2676F4A-8F58-86FB-2D04-B0986ED5A2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0354" y="511612"/>
            <a:ext cx="3681983" cy="2761488"/>
          </a:xfrm>
          <a:prstGeom prst="rect">
            <a:avLst/>
          </a:prstGeom>
        </p:spPr>
      </p:pic>
      <p:pic>
        <p:nvPicPr>
          <p:cNvPr id="21" name="Picture 20" descr="A black rectangular object with a black handle&#10;&#10;Description automatically generated with medium confidence">
            <a:extLst>
              <a:ext uri="{FF2B5EF4-FFF2-40B4-BE49-F238E27FC236}">
                <a16:creationId xmlns:a16="http://schemas.microsoft.com/office/drawing/2014/main" id="{E611DE15-5FFE-08E0-A97E-FC6B8AB685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53659" y="3860527"/>
            <a:ext cx="3815371" cy="2761488"/>
          </a:xfrm>
          <a:prstGeom prst="rect">
            <a:avLst/>
          </a:prstGeom>
        </p:spPr>
      </p:pic>
      <p:sp>
        <p:nvSpPr>
          <p:cNvPr id="2" name="TextBox 1">
            <a:extLst>
              <a:ext uri="{FF2B5EF4-FFF2-40B4-BE49-F238E27FC236}">
                <a16:creationId xmlns:a16="http://schemas.microsoft.com/office/drawing/2014/main" id="{33BCF76F-BB77-1462-22F5-84201873270A}"/>
              </a:ext>
            </a:extLst>
          </p:cNvPr>
          <p:cNvSpPr txBox="1"/>
          <p:nvPr/>
        </p:nvSpPr>
        <p:spPr>
          <a:xfrm>
            <a:off x="3751695" y="161595"/>
            <a:ext cx="3678180" cy="338554"/>
          </a:xfrm>
          <a:prstGeom prst="rect">
            <a:avLst/>
          </a:prstGeom>
          <a:noFill/>
        </p:spPr>
        <p:txBody>
          <a:bodyPr wrap="square" rtlCol="0">
            <a:spAutoFit/>
          </a:bodyPr>
          <a:lstStyle/>
          <a:p>
            <a:pPr algn="ctr"/>
            <a:r>
              <a:rPr lang="en-US" sz="1600" dirty="0"/>
              <a:t>SDG25 Initial Key</a:t>
            </a:r>
          </a:p>
        </p:txBody>
      </p:sp>
      <p:sp>
        <p:nvSpPr>
          <p:cNvPr id="9" name="TextBox 8">
            <a:extLst>
              <a:ext uri="{FF2B5EF4-FFF2-40B4-BE49-F238E27FC236}">
                <a16:creationId xmlns:a16="http://schemas.microsoft.com/office/drawing/2014/main" id="{2BB6D8F3-AE49-0BBA-F30C-D935D0E2CB6F}"/>
              </a:ext>
            </a:extLst>
          </p:cNvPr>
          <p:cNvSpPr txBox="1"/>
          <p:nvPr/>
        </p:nvSpPr>
        <p:spPr>
          <a:xfrm>
            <a:off x="3747892" y="3527963"/>
            <a:ext cx="3681983" cy="338554"/>
          </a:xfrm>
          <a:prstGeom prst="rect">
            <a:avLst/>
          </a:prstGeom>
          <a:noFill/>
        </p:spPr>
        <p:txBody>
          <a:bodyPr wrap="square" rtlCol="0">
            <a:spAutoFit/>
          </a:bodyPr>
          <a:lstStyle/>
          <a:p>
            <a:pPr algn="ctr"/>
            <a:r>
              <a:rPr lang="en-US" sz="1600" dirty="0"/>
              <a:t>SDG65 Initial Key</a:t>
            </a:r>
          </a:p>
        </p:txBody>
      </p:sp>
      <p:sp>
        <p:nvSpPr>
          <p:cNvPr id="11" name="TextBox 10">
            <a:extLst>
              <a:ext uri="{FF2B5EF4-FFF2-40B4-BE49-F238E27FC236}">
                <a16:creationId xmlns:a16="http://schemas.microsoft.com/office/drawing/2014/main" id="{127D9DF3-5234-DC93-0C64-C282D96339BA}"/>
              </a:ext>
            </a:extLst>
          </p:cNvPr>
          <p:cNvSpPr txBox="1"/>
          <p:nvPr/>
        </p:nvSpPr>
        <p:spPr>
          <a:xfrm>
            <a:off x="8020353" y="158293"/>
            <a:ext cx="3681983" cy="338554"/>
          </a:xfrm>
          <a:prstGeom prst="rect">
            <a:avLst/>
          </a:prstGeom>
          <a:noFill/>
        </p:spPr>
        <p:txBody>
          <a:bodyPr wrap="square" rtlCol="0">
            <a:spAutoFit/>
          </a:bodyPr>
          <a:lstStyle/>
          <a:p>
            <a:pPr algn="ctr"/>
            <a:r>
              <a:rPr lang="en-US" sz="1600" dirty="0"/>
              <a:t>SDG150 Initial Key</a:t>
            </a:r>
          </a:p>
        </p:txBody>
      </p:sp>
      <p:sp>
        <p:nvSpPr>
          <p:cNvPr id="13" name="TextBox 12">
            <a:extLst>
              <a:ext uri="{FF2B5EF4-FFF2-40B4-BE49-F238E27FC236}">
                <a16:creationId xmlns:a16="http://schemas.microsoft.com/office/drawing/2014/main" id="{A839C339-D832-94DD-CD03-8B7FCCA6FD5D}"/>
              </a:ext>
            </a:extLst>
          </p:cNvPr>
          <p:cNvSpPr txBox="1"/>
          <p:nvPr/>
        </p:nvSpPr>
        <p:spPr>
          <a:xfrm>
            <a:off x="7953659" y="3292513"/>
            <a:ext cx="3815371" cy="584775"/>
          </a:xfrm>
          <a:prstGeom prst="rect">
            <a:avLst/>
          </a:prstGeom>
          <a:noFill/>
        </p:spPr>
        <p:txBody>
          <a:bodyPr wrap="square" rtlCol="0">
            <a:spAutoFit/>
          </a:bodyPr>
          <a:lstStyle/>
          <a:p>
            <a:pPr algn="ctr"/>
            <a:r>
              <a:rPr lang="en-US" sz="1600" dirty="0"/>
              <a:t>Manual Compartment with Key Sets</a:t>
            </a:r>
          </a:p>
          <a:p>
            <a:pPr algn="ctr"/>
            <a:r>
              <a:rPr lang="en-US" sz="1600" dirty="0"/>
              <a:t>Inside Door</a:t>
            </a:r>
          </a:p>
        </p:txBody>
      </p:sp>
      <p:sp>
        <p:nvSpPr>
          <p:cNvPr id="17" name="Oval 16">
            <a:extLst>
              <a:ext uri="{FF2B5EF4-FFF2-40B4-BE49-F238E27FC236}">
                <a16:creationId xmlns:a16="http://schemas.microsoft.com/office/drawing/2014/main" id="{096D78B2-9C83-45ED-F606-ADED3D371FA2}"/>
              </a:ext>
            </a:extLst>
          </p:cNvPr>
          <p:cNvSpPr/>
          <p:nvPr/>
        </p:nvSpPr>
        <p:spPr>
          <a:xfrm flipH="1">
            <a:off x="5258740" y="1128888"/>
            <a:ext cx="743184" cy="508000"/>
          </a:xfrm>
          <a:prstGeom prst="ellipse">
            <a:avLst/>
          </a:prstGeom>
          <a:noFill/>
          <a:ln w="57150">
            <a:solidFill>
              <a:srgbClr val="EF3E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1749B85-69B6-2412-56DE-4C734E33E187}"/>
              </a:ext>
            </a:extLst>
          </p:cNvPr>
          <p:cNvSpPr/>
          <p:nvPr/>
        </p:nvSpPr>
        <p:spPr>
          <a:xfrm flipH="1">
            <a:off x="5230518" y="4261555"/>
            <a:ext cx="893704" cy="762000"/>
          </a:xfrm>
          <a:prstGeom prst="ellipse">
            <a:avLst/>
          </a:prstGeom>
          <a:noFill/>
          <a:ln w="57150">
            <a:solidFill>
              <a:srgbClr val="EF3E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0BD739D-7699-0BBA-D760-D7A8CBAB69E9}"/>
              </a:ext>
            </a:extLst>
          </p:cNvPr>
          <p:cNvSpPr/>
          <p:nvPr/>
        </p:nvSpPr>
        <p:spPr>
          <a:xfrm>
            <a:off x="9454445" y="799629"/>
            <a:ext cx="752591" cy="517407"/>
          </a:xfrm>
          <a:prstGeom prst="ellipse">
            <a:avLst/>
          </a:prstGeom>
          <a:noFill/>
          <a:ln w="57150">
            <a:solidFill>
              <a:srgbClr val="EF3E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706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9AB08-5A3F-E918-A061-194252F010E0}"/>
            </a:ext>
          </a:extLst>
        </p:cNvPr>
        <p:cNvGrpSpPr/>
        <p:nvPr/>
      </p:nvGrpSpPr>
      <p:grpSpPr>
        <a:xfrm>
          <a:off x="0" y="0"/>
          <a:ext cx="0" cy="0"/>
          <a:chOff x="0" y="0"/>
          <a:chExt cx="0" cy="0"/>
        </a:xfrm>
      </p:grpSpPr>
      <p:pic>
        <p:nvPicPr>
          <p:cNvPr id="3" name="Picture 2" descr="A black and red rectangle with a white background&#10;&#10;Description automatically generated">
            <a:extLst>
              <a:ext uri="{FF2B5EF4-FFF2-40B4-BE49-F238E27FC236}">
                <a16:creationId xmlns:a16="http://schemas.microsoft.com/office/drawing/2014/main" id="{77DA5180-2195-4F3F-B35D-D44CA33ABB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1BC7DDB-D1A9-6006-951B-7DC910DAA4F0}"/>
              </a:ext>
            </a:extLst>
          </p:cNvPr>
          <p:cNvPicPr>
            <a:picLocks noChangeAspect="1"/>
          </p:cNvPicPr>
          <p:nvPr/>
        </p:nvPicPr>
        <p:blipFill>
          <a:blip r:embed="rId3"/>
          <a:stretch>
            <a:fillRect/>
          </a:stretch>
        </p:blipFill>
        <p:spPr>
          <a:xfrm>
            <a:off x="357331" y="285751"/>
            <a:ext cx="1356014" cy="1176494"/>
          </a:xfrm>
          <a:prstGeom prst="rect">
            <a:avLst/>
          </a:prstGeom>
        </p:spPr>
      </p:pic>
      <p:sp>
        <p:nvSpPr>
          <p:cNvPr id="6" name="TextBox 5">
            <a:extLst>
              <a:ext uri="{FF2B5EF4-FFF2-40B4-BE49-F238E27FC236}">
                <a16:creationId xmlns:a16="http://schemas.microsoft.com/office/drawing/2014/main" id="{59196AC8-2DB5-C821-AE09-C2BB84E9E6A7}"/>
              </a:ext>
            </a:extLst>
          </p:cNvPr>
          <p:cNvSpPr txBox="1"/>
          <p:nvPr/>
        </p:nvSpPr>
        <p:spPr>
          <a:xfrm>
            <a:off x="260351" y="1747996"/>
            <a:ext cx="2623128" cy="461665"/>
          </a:xfrm>
          <a:prstGeom prst="rect">
            <a:avLst/>
          </a:prstGeom>
          <a:noFill/>
        </p:spPr>
        <p:txBody>
          <a:bodyPr wrap="square" rtlCol="0">
            <a:spAutoFit/>
          </a:bodyPr>
          <a:lstStyle/>
          <a:p>
            <a:r>
              <a:rPr lang="en-US" sz="2400" dirty="0">
                <a:solidFill>
                  <a:srgbClr val="EF3E35"/>
                </a:solidFill>
                <a:latin typeface="Russo One" panose="02000503050000020004" pitchFamily="2" charset="0"/>
              </a:rPr>
              <a:t>Compressors</a:t>
            </a:r>
          </a:p>
        </p:txBody>
      </p:sp>
      <p:sp>
        <p:nvSpPr>
          <p:cNvPr id="7" name="TextBox 6">
            <a:extLst>
              <a:ext uri="{FF2B5EF4-FFF2-40B4-BE49-F238E27FC236}">
                <a16:creationId xmlns:a16="http://schemas.microsoft.com/office/drawing/2014/main" id="{0054084C-C6EA-355B-7F65-218702B2E8DF}"/>
              </a:ext>
            </a:extLst>
          </p:cNvPr>
          <p:cNvSpPr txBox="1"/>
          <p:nvPr/>
        </p:nvSpPr>
        <p:spPr>
          <a:xfrm>
            <a:off x="260351" y="2494360"/>
            <a:ext cx="3491346" cy="307777"/>
          </a:xfrm>
          <a:prstGeom prst="rect">
            <a:avLst/>
          </a:prstGeom>
          <a:noFill/>
        </p:spPr>
        <p:txBody>
          <a:bodyPr wrap="square" rtlCol="0">
            <a:spAutoFit/>
          </a:bodyPr>
          <a:lstStyle/>
          <a:p>
            <a:r>
              <a:rPr lang="en-US" sz="1400" kern="1500" spc="80" dirty="0">
                <a:solidFill>
                  <a:schemeClr val="bg2">
                    <a:lumMod val="75000"/>
                  </a:schemeClr>
                </a:solidFill>
                <a:latin typeface="Russo One" panose="02000503050000020004" pitchFamily="2" charset="0"/>
              </a:rPr>
              <a:t>Key locations</a:t>
            </a:r>
          </a:p>
        </p:txBody>
      </p:sp>
      <p:sp>
        <p:nvSpPr>
          <p:cNvPr id="8" name="TextBox 7">
            <a:extLst>
              <a:ext uri="{FF2B5EF4-FFF2-40B4-BE49-F238E27FC236}">
                <a16:creationId xmlns:a16="http://schemas.microsoft.com/office/drawing/2014/main" id="{C9990F28-A954-5192-E91E-B8AE3126DF0F}"/>
              </a:ext>
            </a:extLst>
          </p:cNvPr>
          <p:cNvSpPr txBox="1"/>
          <p:nvPr/>
        </p:nvSpPr>
        <p:spPr>
          <a:xfrm>
            <a:off x="360218" y="3029530"/>
            <a:ext cx="2706255" cy="1384995"/>
          </a:xfrm>
          <a:prstGeom prst="rect">
            <a:avLst/>
          </a:prstGeom>
          <a:noFill/>
        </p:spPr>
        <p:txBody>
          <a:bodyPr wrap="square" rtlCol="0">
            <a:spAutoFit/>
          </a:bodyPr>
          <a:lstStyle/>
          <a:p>
            <a:r>
              <a:rPr lang="en-US" sz="1200" u="none" strike="noStrike" dirty="0">
                <a:solidFill>
                  <a:schemeClr val="bg1"/>
                </a:solidFill>
                <a:effectLst/>
                <a:latin typeface="Roboto Medium" panose="02000000000000000000" pitchFamily="2" charset="0"/>
                <a:ea typeface="Roboto Medium" panose="02000000000000000000" pitchFamily="2" charset="0"/>
                <a:cs typeface="Arial Narrow" panose="020B0604020202020204" pitchFamily="34" charset="0"/>
              </a:rPr>
              <a:t>On </a:t>
            </a:r>
            <a:r>
              <a:rPr lang="en-US" sz="1200" dirty="0">
                <a:solidFill>
                  <a:schemeClr val="bg1"/>
                </a:solidFill>
                <a:latin typeface="Roboto Medium" panose="02000000000000000000" pitchFamily="2" charset="0"/>
                <a:ea typeface="Roboto Medium" panose="02000000000000000000" pitchFamily="2" charset="0"/>
                <a:cs typeface="Arial Narrow" panose="020B0604020202020204" pitchFamily="34" charset="0"/>
              </a:rPr>
              <a:t>the AIRMAN® compressors the</a:t>
            </a:r>
            <a:r>
              <a:rPr lang="en-US" sz="1200" u="none" strike="noStrike" dirty="0">
                <a:solidFill>
                  <a:schemeClr val="bg1"/>
                </a:solidFill>
                <a:effectLst/>
                <a:latin typeface="Roboto Medium" panose="02000000000000000000" pitchFamily="2" charset="0"/>
                <a:ea typeface="Roboto Medium" panose="02000000000000000000" pitchFamily="2" charset="0"/>
                <a:cs typeface="Arial Narrow" panose="020B0604020202020204" pitchFamily="34" charset="0"/>
              </a:rPr>
              <a:t> red tape location is </a:t>
            </a:r>
            <a:r>
              <a:rPr lang="en-US" sz="1200" dirty="0">
                <a:solidFill>
                  <a:schemeClr val="bg1"/>
                </a:solidFill>
                <a:latin typeface="Roboto Medium" panose="02000000000000000000" pitchFamily="2" charset="0"/>
                <a:ea typeface="Roboto Medium" panose="02000000000000000000" pitchFamily="2" charset="0"/>
                <a:cs typeface="Arial Narrow" panose="020B0604020202020204" pitchFamily="34" charset="0"/>
              </a:rPr>
              <a:t>always on the service valves. </a:t>
            </a:r>
            <a:r>
              <a:rPr lang="en-US" sz="1200" u="none" strike="noStrike" dirty="0">
                <a:solidFill>
                  <a:schemeClr val="bg1"/>
                </a:solidFill>
                <a:effectLst/>
                <a:latin typeface="Roboto Medium" panose="02000000000000000000" pitchFamily="2" charset="0"/>
                <a:ea typeface="Roboto Medium" panose="02000000000000000000" pitchFamily="2" charset="0"/>
                <a:cs typeface="Arial Narrow" panose="020B0604020202020204" pitchFamily="34" charset="0"/>
              </a:rPr>
              <a:t>There will be examples for different size </a:t>
            </a:r>
            <a:r>
              <a:rPr lang="en-US" sz="1200" dirty="0">
                <a:solidFill>
                  <a:schemeClr val="bg1"/>
                </a:solidFill>
                <a:latin typeface="Roboto Medium" panose="02000000000000000000" pitchFamily="2" charset="0"/>
                <a:ea typeface="Roboto Medium" panose="02000000000000000000" pitchFamily="2" charset="0"/>
                <a:cs typeface="Arial Narrow" panose="020B0604020202020204" pitchFamily="34" charset="0"/>
              </a:rPr>
              <a:t>compressors</a:t>
            </a:r>
            <a:r>
              <a:rPr lang="en-US" sz="1200" u="none" strike="noStrike" dirty="0">
                <a:solidFill>
                  <a:schemeClr val="bg1"/>
                </a:solidFill>
                <a:effectLst/>
                <a:latin typeface="Roboto Medium" panose="02000000000000000000" pitchFamily="2" charset="0"/>
                <a:ea typeface="Roboto Medium" panose="02000000000000000000" pitchFamily="2" charset="0"/>
                <a:cs typeface="Arial Narrow" panose="020B0604020202020204" pitchFamily="34" charset="0"/>
              </a:rPr>
              <a:t>. The manual compartment will be inside the curbside door, next to the fuel cap.</a:t>
            </a:r>
            <a:endParaRPr lang="en-US" sz="1200" dirty="0">
              <a:solidFill>
                <a:schemeClr val="bg1"/>
              </a:solidFill>
              <a:latin typeface="Roboto Medium" panose="02000000000000000000" pitchFamily="2" charset="0"/>
              <a:ea typeface="Roboto Medium" panose="02000000000000000000" pitchFamily="2" charset="0"/>
              <a:cs typeface="Arial Narrow" panose="020B0604020202020204" pitchFamily="34" charset="0"/>
            </a:endParaRPr>
          </a:p>
        </p:txBody>
      </p:sp>
      <p:pic>
        <p:nvPicPr>
          <p:cNvPr id="4" name="Picture 3" descr="A close up of a machine&#10;&#10;Description automatically generated">
            <a:extLst>
              <a:ext uri="{FF2B5EF4-FFF2-40B4-BE49-F238E27FC236}">
                <a16:creationId xmlns:a16="http://schemas.microsoft.com/office/drawing/2014/main" id="{068CA879-B3A5-AE53-E38D-66499DF87D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1697" y="370937"/>
            <a:ext cx="3723485" cy="2792614"/>
          </a:xfrm>
          <a:prstGeom prst="rect">
            <a:avLst/>
          </a:prstGeom>
        </p:spPr>
      </p:pic>
      <p:pic>
        <p:nvPicPr>
          <p:cNvPr id="10" name="Picture 9" descr="A close-up of a machine&#10;&#10;Description automatically generated">
            <a:extLst>
              <a:ext uri="{FF2B5EF4-FFF2-40B4-BE49-F238E27FC236}">
                <a16:creationId xmlns:a16="http://schemas.microsoft.com/office/drawing/2014/main" id="{D636AD98-353B-AB61-A433-DA7683DA35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1698" y="3694450"/>
            <a:ext cx="3723484" cy="2792613"/>
          </a:xfrm>
          <a:prstGeom prst="rect">
            <a:avLst/>
          </a:prstGeom>
        </p:spPr>
      </p:pic>
      <p:pic>
        <p:nvPicPr>
          <p:cNvPr id="12" name="Picture 11" descr="A close up of a machine&#10;&#10;Description automatically generated">
            <a:extLst>
              <a:ext uri="{FF2B5EF4-FFF2-40B4-BE49-F238E27FC236}">
                <a16:creationId xmlns:a16="http://schemas.microsoft.com/office/drawing/2014/main" id="{44043573-040C-AF47-19CF-249DBB961F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2930" y="974784"/>
            <a:ext cx="3721608" cy="4962144"/>
          </a:xfrm>
          <a:prstGeom prst="rect">
            <a:avLst/>
          </a:prstGeom>
        </p:spPr>
      </p:pic>
      <p:sp>
        <p:nvSpPr>
          <p:cNvPr id="13" name="TextBox 12">
            <a:extLst>
              <a:ext uri="{FF2B5EF4-FFF2-40B4-BE49-F238E27FC236}">
                <a16:creationId xmlns:a16="http://schemas.microsoft.com/office/drawing/2014/main" id="{C3DFF8CE-0FF4-D00B-5AAD-30F3AA4912F5}"/>
              </a:ext>
            </a:extLst>
          </p:cNvPr>
          <p:cNvSpPr txBox="1"/>
          <p:nvPr/>
        </p:nvSpPr>
        <p:spPr>
          <a:xfrm>
            <a:off x="3751697" y="68860"/>
            <a:ext cx="3723485" cy="338554"/>
          </a:xfrm>
          <a:prstGeom prst="rect">
            <a:avLst/>
          </a:prstGeom>
          <a:noFill/>
        </p:spPr>
        <p:txBody>
          <a:bodyPr wrap="square" rtlCol="0">
            <a:spAutoFit/>
          </a:bodyPr>
          <a:lstStyle/>
          <a:p>
            <a:pPr algn="ctr"/>
            <a:r>
              <a:rPr lang="en-US" sz="1600" dirty="0"/>
              <a:t>PDS185 Initial Key</a:t>
            </a:r>
          </a:p>
        </p:txBody>
      </p:sp>
      <p:sp>
        <p:nvSpPr>
          <p:cNvPr id="14" name="TextBox 13">
            <a:extLst>
              <a:ext uri="{FF2B5EF4-FFF2-40B4-BE49-F238E27FC236}">
                <a16:creationId xmlns:a16="http://schemas.microsoft.com/office/drawing/2014/main" id="{C2A8FB6F-5619-7A11-B126-D0C8204CA85B}"/>
              </a:ext>
            </a:extLst>
          </p:cNvPr>
          <p:cNvSpPr txBox="1"/>
          <p:nvPr/>
        </p:nvSpPr>
        <p:spPr>
          <a:xfrm>
            <a:off x="3751697" y="3355896"/>
            <a:ext cx="3723485" cy="338554"/>
          </a:xfrm>
          <a:prstGeom prst="rect">
            <a:avLst/>
          </a:prstGeom>
          <a:noFill/>
        </p:spPr>
        <p:txBody>
          <a:bodyPr wrap="square" rtlCol="0">
            <a:spAutoFit/>
          </a:bodyPr>
          <a:lstStyle/>
          <a:p>
            <a:pPr algn="ctr"/>
            <a:r>
              <a:rPr lang="en-US" sz="1600" dirty="0"/>
              <a:t>PDS375/400 Initial Key</a:t>
            </a:r>
          </a:p>
        </p:txBody>
      </p:sp>
      <p:sp>
        <p:nvSpPr>
          <p:cNvPr id="15" name="TextBox 14">
            <a:extLst>
              <a:ext uri="{FF2B5EF4-FFF2-40B4-BE49-F238E27FC236}">
                <a16:creationId xmlns:a16="http://schemas.microsoft.com/office/drawing/2014/main" id="{1CE937AB-3D65-8EEC-AE60-C37AECB860A9}"/>
              </a:ext>
            </a:extLst>
          </p:cNvPr>
          <p:cNvSpPr txBox="1"/>
          <p:nvPr/>
        </p:nvSpPr>
        <p:spPr>
          <a:xfrm>
            <a:off x="7969405" y="407414"/>
            <a:ext cx="3745133" cy="584775"/>
          </a:xfrm>
          <a:prstGeom prst="rect">
            <a:avLst/>
          </a:prstGeom>
          <a:noFill/>
        </p:spPr>
        <p:txBody>
          <a:bodyPr wrap="square" rtlCol="0">
            <a:spAutoFit/>
          </a:bodyPr>
          <a:lstStyle/>
          <a:p>
            <a:pPr algn="ctr"/>
            <a:r>
              <a:rPr lang="en-US" sz="1600" dirty="0"/>
              <a:t>Manual Compartment with Key sets</a:t>
            </a:r>
          </a:p>
          <a:p>
            <a:pPr algn="ctr"/>
            <a:r>
              <a:rPr lang="en-US" sz="1600" dirty="0"/>
              <a:t>Inside Unit</a:t>
            </a:r>
          </a:p>
        </p:txBody>
      </p:sp>
      <p:sp>
        <p:nvSpPr>
          <p:cNvPr id="2" name="Oval 1">
            <a:extLst>
              <a:ext uri="{FF2B5EF4-FFF2-40B4-BE49-F238E27FC236}">
                <a16:creationId xmlns:a16="http://schemas.microsoft.com/office/drawing/2014/main" id="{D68184C1-CCC0-CC83-D9BA-36B934540D4E}"/>
              </a:ext>
            </a:extLst>
          </p:cNvPr>
          <p:cNvSpPr/>
          <p:nvPr/>
        </p:nvSpPr>
        <p:spPr>
          <a:xfrm>
            <a:off x="5823185" y="978369"/>
            <a:ext cx="1241777" cy="790221"/>
          </a:xfrm>
          <a:prstGeom prst="ellipse">
            <a:avLst/>
          </a:prstGeom>
          <a:noFill/>
          <a:ln w="57150">
            <a:solidFill>
              <a:srgbClr val="EF3E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9370EB1-8D33-585A-DBCA-E6BFC6DF9F81}"/>
              </a:ext>
            </a:extLst>
          </p:cNvPr>
          <p:cNvSpPr/>
          <p:nvPr/>
        </p:nvSpPr>
        <p:spPr>
          <a:xfrm flipH="1">
            <a:off x="6265334" y="4176889"/>
            <a:ext cx="1213555" cy="846666"/>
          </a:xfrm>
          <a:prstGeom prst="ellipse">
            <a:avLst/>
          </a:prstGeom>
          <a:noFill/>
          <a:ln w="57150">
            <a:solidFill>
              <a:srgbClr val="EF3E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6180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2AD39F-DC27-C8ED-5128-E15CC9176B95}"/>
              </a:ext>
            </a:extLst>
          </p:cNvPr>
          <p:cNvSpPr txBox="1"/>
          <p:nvPr/>
        </p:nvSpPr>
        <p:spPr>
          <a:xfrm>
            <a:off x="241300" y="5232400"/>
            <a:ext cx="11950700" cy="707886"/>
          </a:xfrm>
          <a:prstGeom prst="rect">
            <a:avLst/>
          </a:prstGeom>
          <a:noFill/>
        </p:spPr>
        <p:txBody>
          <a:bodyPr wrap="square" rtlCol="0">
            <a:spAutoFit/>
          </a:bodyPr>
          <a:lstStyle/>
          <a:p>
            <a:pPr algn="ctr"/>
            <a:r>
              <a:rPr lang="en-US" sz="4000" dirty="0">
                <a:solidFill>
                  <a:schemeClr val="bg1"/>
                </a:solidFill>
                <a:latin typeface="Russo One" panose="02000503050000020004" pitchFamily="2" charset="0"/>
              </a:rPr>
              <a:t>ENTER TEXT HERE</a:t>
            </a:r>
          </a:p>
        </p:txBody>
      </p:sp>
      <p:pic>
        <p:nvPicPr>
          <p:cNvPr id="3" name="Picture 2" descr="A close-up of a logo&#10;&#10;Description automatically generated">
            <a:extLst>
              <a:ext uri="{FF2B5EF4-FFF2-40B4-BE49-F238E27FC236}">
                <a16:creationId xmlns:a16="http://schemas.microsoft.com/office/drawing/2014/main" id="{8F349271-D4FA-A055-AE03-93C9EF3B9C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80634DC-7BB0-D58C-70B6-6892A18761E2}"/>
              </a:ext>
            </a:extLst>
          </p:cNvPr>
          <p:cNvSpPr txBox="1"/>
          <p:nvPr/>
        </p:nvSpPr>
        <p:spPr>
          <a:xfrm>
            <a:off x="0" y="5586343"/>
            <a:ext cx="12192000" cy="646331"/>
          </a:xfrm>
          <a:prstGeom prst="rect">
            <a:avLst/>
          </a:prstGeom>
          <a:noFill/>
        </p:spPr>
        <p:txBody>
          <a:bodyPr wrap="square" rtlCol="0">
            <a:spAutoFit/>
          </a:bodyPr>
          <a:lstStyle/>
          <a:p>
            <a:pPr algn="ctr"/>
            <a:r>
              <a:rPr lang="en-US" sz="3600" spc="300" dirty="0">
                <a:solidFill>
                  <a:schemeClr val="bg1"/>
                </a:solidFill>
                <a:latin typeface="Russo One" panose="02000503050000020004" pitchFamily="2" charset="0"/>
              </a:rPr>
              <a:t>THANK YOU VERY MUCH!</a:t>
            </a:r>
          </a:p>
        </p:txBody>
      </p:sp>
      <p:sp>
        <p:nvSpPr>
          <p:cNvPr id="2" name="TextBox 1">
            <a:extLst>
              <a:ext uri="{FF2B5EF4-FFF2-40B4-BE49-F238E27FC236}">
                <a16:creationId xmlns:a16="http://schemas.microsoft.com/office/drawing/2014/main" id="{872BF00A-F596-31E3-61CC-A6DAFF9A6F00}"/>
              </a:ext>
            </a:extLst>
          </p:cNvPr>
          <p:cNvSpPr txBox="1"/>
          <p:nvPr/>
        </p:nvSpPr>
        <p:spPr>
          <a:xfrm>
            <a:off x="0" y="6395893"/>
            <a:ext cx="12192000" cy="400110"/>
          </a:xfrm>
          <a:prstGeom prst="rect">
            <a:avLst/>
          </a:prstGeom>
          <a:noFill/>
        </p:spPr>
        <p:txBody>
          <a:bodyPr wrap="square">
            <a:spAutoFit/>
          </a:bodyPr>
          <a:lstStyle/>
          <a:p>
            <a:pPr algn="ctr"/>
            <a:r>
              <a:rPr lang="en-US" sz="2000" b="1" dirty="0">
                <a:latin typeface="Roboto Condensed" panose="02000000000000000000" pitchFamily="2" charset="0"/>
                <a:ea typeface="Roboto Condensed" panose="02000000000000000000" pitchFamily="2" charset="0"/>
              </a:rPr>
              <a:t>(562) 450-3570   •   ANACORP.COM    •   </a:t>
            </a:r>
            <a:r>
              <a:rPr lang="en-US" sz="2000" b="1" dirty="0" err="1">
                <a:latin typeface="Roboto Condensed" panose="02000000000000000000" pitchFamily="2" charset="0"/>
                <a:ea typeface="Roboto Condensed" panose="02000000000000000000" pitchFamily="2" charset="0"/>
              </a:rPr>
              <a:t>sales@anacorp.com</a:t>
            </a:r>
            <a:endParaRPr lang="en-US" sz="2000" b="1" dirty="0">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6724620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A-PRESENTATION-TEMPLATE" id="{FBBF896F-F160-404F-ACC3-CF10F93FDE3C}" vid="{AC9C69D6-2269-6648-9AC5-2E210DF8AA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DE2229B9CA8C4CB7BCD386F15ABC50" ma:contentTypeVersion="14" ma:contentTypeDescription="Create a new document." ma:contentTypeScope="" ma:versionID="cf2d11c9aa47bb982149420dd278c9b3">
  <xsd:schema xmlns:xsd="http://www.w3.org/2001/XMLSchema" xmlns:xs="http://www.w3.org/2001/XMLSchema" xmlns:p="http://schemas.microsoft.com/office/2006/metadata/properties" xmlns:ns2="00bed698-d15e-4356-9901-d6524a1eed79" xmlns:ns3="e68ec278-655b-4232-a450-43080866f551" targetNamespace="http://schemas.microsoft.com/office/2006/metadata/properties" ma:root="true" ma:fieldsID="8e137a3fc342f8fd312210777e8d88e7" ns2:_="" ns3:_="">
    <xsd:import namespace="00bed698-d15e-4356-9901-d6524a1eed79"/>
    <xsd:import namespace="e68ec278-655b-4232-a450-43080866f551"/>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DateTaken" minOccurs="0"/>
                <xsd:element ref="ns2:MediaServiceLocatio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bed698-d15e-4356-9901-d6524a1eed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c9152d12-3eb5-48f1-833e-33fc82334377"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68ec278-655b-4232-a450-43080866f55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c7cd16e-3271-48bb-a612-e7a9ebb59ac1}" ma:internalName="TaxCatchAll" ma:showField="CatchAllData" ma:web="e68ec278-655b-4232-a450-43080866f551">
      <xsd:complexType>
        <xsd:complexContent>
          <xsd:extension base="dms:MultiChoiceLookup">
            <xsd:sequence>
              <xsd:element name="Value" type="dms:Lookup" maxOccurs="unbounded" minOccurs="0" nillable="true"/>
            </xsd:sequence>
          </xsd:extension>
        </xsd:complexContent>
      </xsd:complex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68ec278-655b-4232-a450-43080866f551" xsi:nil="true"/>
    <lcf76f155ced4ddcb4097134ff3c332f xmlns="00bed698-d15e-4356-9901-d6524a1eed7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096603E-B73C-4E03-9462-943AB3E490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bed698-d15e-4356-9901-d6524a1eed79"/>
    <ds:schemaRef ds:uri="e68ec278-655b-4232-a450-43080866f5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CF4C282-8F28-47AF-BBDE-B239F092887C}">
  <ds:schemaRefs>
    <ds:schemaRef ds:uri="http://schemas.microsoft.com/sharepoint/v3/contenttype/forms"/>
  </ds:schemaRefs>
</ds:datastoreItem>
</file>

<file path=customXml/itemProps3.xml><?xml version="1.0" encoding="utf-8"?>
<ds:datastoreItem xmlns:ds="http://schemas.openxmlformats.org/officeDocument/2006/customXml" ds:itemID="{13F1896D-D910-4952-8C81-279A22C50ACA}">
  <ds:schemaRefs>
    <ds:schemaRef ds:uri="http://schemas.microsoft.com/office/2006/metadata/properties"/>
    <ds:schemaRef ds:uri="http://schemas.microsoft.com/office/infopath/2007/PartnerControls"/>
    <ds:schemaRef ds:uri="816a6a21-8dd7-4e7f-aef5-235c5d34a4be"/>
    <ds:schemaRef ds:uri="3ce16a50-c260-4060-9528-d911a1ce2c03"/>
    <ds:schemaRef ds:uri="e68ec278-655b-4232-a450-43080866f551"/>
    <ds:schemaRef ds:uri="00bed698-d15e-4356-9901-d6524a1eed79"/>
  </ds:schemaRefs>
</ds:datastoreItem>
</file>

<file path=docProps/app.xml><?xml version="1.0" encoding="utf-8"?>
<Properties xmlns="http://schemas.openxmlformats.org/officeDocument/2006/extended-properties" xmlns:vt="http://schemas.openxmlformats.org/officeDocument/2006/docPropsVTypes">
  <Template>Office Theme</Template>
  <TotalTime>485</TotalTime>
  <Words>223</Words>
  <Application>Microsoft Office PowerPoint</Application>
  <PresentationFormat>Widescreen</PresentationFormat>
  <Paragraphs>33</Paragraphs>
  <Slides>7</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Calibri</vt:lpstr>
      <vt:lpstr>Arial</vt:lpstr>
      <vt:lpstr>Russo One</vt:lpstr>
      <vt:lpstr>Calibri Light</vt:lpstr>
      <vt:lpstr>Roboto Condensed</vt:lpstr>
      <vt:lpstr>Arial Narrow</vt:lpstr>
      <vt:lpstr>Roboto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Ryan Orris</dc:creator>
  <cp:keywords/>
  <dc:description/>
  <cp:lastModifiedBy>Madison McCormick</cp:lastModifiedBy>
  <cp:revision>48</cp:revision>
  <cp:lastPrinted>2023-09-13T19:59:45Z</cp:lastPrinted>
  <dcterms:created xsi:type="dcterms:W3CDTF">2023-12-18T16:56:40Z</dcterms:created>
  <dcterms:modified xsi:type="dcterms:W3CDTF">2025-11-20T00:33:30Z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0x010100AEDE2229B9CA8C4CB7BCD386F15ABC50</vt:lpwstr>
  </property>
  <property fmtid="{D5CDD505-2E9C-101B-9397-08002B2CF9AE}" pid="3" name="MediaServiceImageTags">
    <vt:lpwstr/>
  </property>
</Properties>
</file>